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63" r:id="rId4"/>
    <p:sldId id="276" r:id="rId5"/>
    <p:sldId id="275" r:id="rId6"/>
    <p:sldId id="260" r:id="rId7"/>
    <p:sldId id="259" r:id="rId8"/>
    <p:sldId id="261" r:id="rId9"/>
    <p:sldId id="262" r:id="rId10"/>
    <p:sldId id="264" r:id="rId11"/>
    <p:sldId id="265" r:id="rId12"/>
    <p:sldId id="268" r:id="rId13"/>
    <p:sldId id="269" r:id="rId14"/>
    <p:sldId id="270" r:id="rId15"/>
    <p:sldId id="273" r:id="rId16"/>
    <p:sldId id="272" r:id="rId17"/>
    <p:sldId id="274" r:id="rId18"/>
  </p:sldIdLst>
  <p:sldSz cx="12192000" cy="6858000"/>
  <p:notesSz cx="6858000" cy="9144000"/>
  <p:custShowLst>
    <p:custShow name="Custom Show 1" id="0">
      <p:sldLst>
        <p:sld r:id="rId2"/>
        <p:sld r:id="rId3"/>
        <p:sld r:id="rId4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D662AF-DC5D-48B5-8CC8-963517AAD1F9}">
          <p14:sldIdLst>
            <p14:sldId id="258"/>
            <p14:sldId id="257"/>
            <p14:sldId id="263"/>
            <p14:sldId id="276"/>
            <p14:sldId id="275"/>
            <p14:sldId id="260"/>
            <p14:sldId id="259"/>
            <p14:sldId id="261"/>
            <p14:sldId id="262"/>
          </p14:sldIdLst>
        </p14:section>
        <p14:section name="Untitled Section" id="{47DC09D7-F8F7-4FB7-8291-0EB2DC201B26}">
          <p14:sldIdLst>
            <p14:sldId id="264"/>
            <p14:sldId id="265"/>
            <p14:sldId id="268"/>
            <p14:sldId id="269"/>
            <p14:sldId id="270"/>
            <p14:sldId id="273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FFREY MWENDA" initials="GM" lastIdx="1" clrIdx="0">
    <p:extLst>
      <p:ext uri="{19B8F6BF-5375-455C-9EA6-DF929625EA0E}">
        <p15:presenceInfo xmlns:p15="http://schemas.microsoft.com/office/powerpoint/2012/main" userId="aef59073a98db5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6T21:55:04.39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700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5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8360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82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9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11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78226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0050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4302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6821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9419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091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3980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9505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6108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5498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E6BD-19D3-4B11-A832-30D905B52C4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BB6C6A-E5E5-4721-87D2-456A2040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CF3EF-99B0-42A9-98ED-1140F94D2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374"/>
            <a:ext cx="10515600" cy="5486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accent1"/>
              </a:solidFill>
              <a:latin typeface="Maiandra GD" panose="020E0502030308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/>
                </a:solidFill>
                <a:latin typeface="Maiandra GD" panose="020E0502030308020204" pitchFamily="34" charset="0"/>
              </a:rPr>
              <a:t>KNOWLEDGE SHARING ON TRADE AND INVESTMENT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/>
                </a:solidFill>
                <a:latin typeface="Maiandra GD" panose="020E0502030308020204" pitchFamily="34" charset="0"/>
              </a:rPr>
              <a:t>“GOOD PRACTICES”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GB" sz="2800" b="1" dirty="0">
                <a:solidFill>
                  <a:prstClr val="black"/>
                </a:solidFill>
                <a:latin typeface="Maiandra GD" panose="020E0502030308020204" pitchFamily="34" charset="0"/>
                <a:ea typeface="+mj-ea"/>
                <a:cs typeface="+mj-cs"/>
              </a:rPr>
              <a:t>Managing unfair trade practices in compliance with WTO provisions and Regional Commitments</a:t>
            </a:r>
          </a:p>
          <a:p>
            <a:pPr marL="0" indent="0" algn="ctr">
              <a:buNone/>
            </a:pPr>
            <a:endParaRPr lang="en-GB" sz="2800" b="1" dirty="0">
              <a:solidFill>
                <a:prstClr val="black"/>
              </a:solidFill>
              <a:latin typeface="Maiandra GD" panose="020E0502030308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2800" b="1" dirty="0">
                <a:solidFill>
                  <a:prstClr val="black"/>
                </a:solidFill>
                <a:latin typeface="Maiandra GD" panose="020E0502030308020204" pitchFamily="34" charset="0"/>
                <a:ea typeface="+mj-ea"/>
                <a:cs typeface="+mj-cs"/>
              </a:rPr>
              <a:t>PRESENTER: Mr. Geoffrey Mwenda.</a:t>
            </a:r>
            <a:endParaRPr lang="en-US" sz="2800" dirty="0">
              <a:solidFill>
                <a:schemeClr val="accent1"/>
              </a:solidFill>
              <a:latin typeface="Maiandra GD" panose="020E0502030308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DD4AC3-E3A6-4750-809C-A1C21DEF23E7}"/>
              </a:ext>
            </a:extLst>
          </p:cNvPr>
          <p:cNvSpPr txBox="1">
            <a:spLocks/>
          </p:cNvSpPr>
          <p:nvPr/>
        </p:nvSpPr>
        <p:spPr>
          <a:xfrm>
            <a:off x="838200" y="3200401"/>
            <a:ext cx="10515600" cy="139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2EBAA8-02BF-4507-AF1F-4418E7A9A8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711" y="778565"/>
            <a:ext cx="2181917" cy="771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BA4A93-64E8-482A-9D29-B8CE6A46265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36" y="755374"/>
            <a:ext cx="1014559" cy="79513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E8C1D0-94ED-4294-A13D-44901E033AB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646" y="755373"/>
            <a:ext cx="828675" cy="79513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516CCD-DF3E-4E5B-B797-0A2D88D462E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351" y="597877"/>
            <a:ext cx="1127027" cy="9526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29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FA68-0C40-408D-8904-376297E46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19830"/>
            <a:ext cx="10372742" cy="92162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Maiandra GD" panose="020E0502030308020204" pitchFamily="34" charset="0"/>
              </a:rPr>
              <a:t>COMPARISON OF PRODUCTION WITH DEMAND OF SELECT PRODUCTS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29B280-008F-410C-92B5-04D3CD5FA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184971"/>
              </p:ext>
            </p:extLst>
          </p:nvPr>
        </p:nvGraphicFramePr>
        <p:xfrm>
          <a:off x="1024128" y="2084832"/>
          <a:ext cx="9720072" cy="41508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148066730"/>
                    </a:ext>
                  </a:extLst>
                </a:gridCol>
                <a:gridCol w="1801592">
                  <a:extLst>
                    <a:ext uri="{9D8B030D-6E8A-4147-A177-3AD203B41FA5}">
                      <a16:colId xmlns:a16="http://schemas.microsoft.com/office/drawing/2014/main" val="2913692785"/>
                    </a:ext>
                  </a:extLst>
                </a:gridCol>
                <a:gridCol w="1625084">
                  <a:extLst>
                    <a:ext uri="{9D8B030D-6E8A-4147-A177-3AD203B41FA5}">
                      <a16:colId xmlns:a16="http://schemas.microsoft.com/office/drawing/2014/main" val="2819323157"/>
                    </a:ext>
                  </a:extLst>
                </a:gridCol>
                <a:gridCol w="1570305">
                  <a:extLst>
                    <a:ext uri="{9D8B030D-6E8A-4147-A177-3AD203B41FA5}">
                      <a16:colId xmlns:a16="http://schemas.microsoft.com/office/drawing/2014/main" val="702254001"/>
                    </a:ext>
                  </a:extLst>
                </a:gridCol>
                <a:gridCol w="1434882">
                  <a:extLst>
                    <a:ext uri="{9D8B030D-6E8A-4147-A177-3AD203B41FA5}">
                      <a16:colId xmlns:a16="http://schemas.microsoft.com/office/drawing/2014/main" val="2287355481"/>
                    </a:ext>
                  </a:extLst>
                </a:gridCol>
                <a:gridCol w="1704209">
                  <a:extLst>
                    <a:ext uri="{9D8B030D-6E8A-4147-A177-3AD203B41FA5}">
                      <a16:colId xmlns:a16="http://schemas.microsoft.com/office/drawing/2014/main" val="1152410775"/>
                    </a:ext>
                  </a:extLst>
                </a:gridCol>
              </a:tblGrid>
              <a:tr h="590009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rodu</a:t>
                      </a:r>
                      <a:r>
                        <a:rPr lang="en-US" sz="2000" spc="-10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9652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rodu</a:t>
                      </a:r>
                      <a:r>
                        <a:rPr lang="en-US" sz="2000" spc="-10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tio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n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port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Ex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po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to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cks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ema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n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0733830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marL="6731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ilk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280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35280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85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</a:p>
                    <a:p>
                      <a:pPr marL="335280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7945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7945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7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250825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-81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25755" marR="0" algn="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4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75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6432989"/>
                  </a:ext>
                </a:extLst>
              </a:tr>
              <a:tr h="429109">
                <a:tc>
                  <a:txBody>
                    <a:bodyPr/>
                    <a:lstStyle/>
                    <a:p>
                      <a:pPr marL="67310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u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gar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1485" marR="0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41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1620" marR="0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00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2435" marR="0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spc="5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>
                          <a:effectLst/>
                          <a:latin typeface="Maiandra GD" panose="020E0502030308020204" pitchFamily="34" charset="0"/>
                        </a:rPr>
                        <a:t>8</a:t>
                      </a:r>
                      <a:endParaRPr lang="en-US" sz="20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8450" marR="0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68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1325" marR="0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spc="5">
                          <a:effectLst/>
                          <a:latin typeface="Maiandra GD" panose="020E0502030308020204" pitchFamily="34" charset="0"/>
                        </a:rPr>
                        <a:t>71</a:t>
                      </a:r>
                      <a:r>
                        <a:rPr lang="en-US" sz="2000">
                          <a:effectLst/>
                          <a:latin typeface="Maiandra GD" panose="020E0502030308020204" pitchFamily="34" charset="0"/>
                        </a:rPr>
                        <a:t>2</a:t>
                      </a:r>
                      <a:endParaRPr lang="en-US" sz="20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3088426"/>
                  </a:ext>
                </a:extLst>
              </a:tr>
              <a:tr h="403143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W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he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at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148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5148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16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16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2616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87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243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3243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2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0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59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759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98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1470355"/>
                  </a:ext>
                </a:extLst>
              </a:tr>
              <a:tr h="427742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7945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7945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719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7719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64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6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13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413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69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6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711276"/>
                  </a:ext>
                </a:extLst>
              </a:tr>
              <a:tr h="371711">
                <a:tc>
                  <a:txBody>
                    <a:bodyPr/>
                    <a:lstStyle/>
                    <a:p>
                      <a:pPr marL="6731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mill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ed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)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84676157"/>
                  </a:ext>
                </a:extLst>
              </a:tr>
              <a:tr h="400410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ai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z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28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3528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6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16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26162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37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      6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2508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-65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20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18523335"/>
                  </a:ext>
                </a:extLst>
              </a:tr>
              <a:tr h="400410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Me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at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148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5148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72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    1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243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3243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0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2508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-12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13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4132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84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0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9252649"/>
                  </a:ext>
                </a:extLst>
              </a:tr>
              <a:tr h="579433">
                <a:tc>
                  <a:txBody>
                    <a:bodyPr/>
                    <a:lstStyle/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731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en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28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3528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6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16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7945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7945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33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54330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38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0" marR="6985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0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325755" marR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,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78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3357060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2636D064-9497-452D-9D3E-97BB50FEF1B3}"/>
              </a:ext>
            </a:extLst>
          </p:cNvPr>
          <p:cNvSpPr txBox="1">
            <a:spLocks/>
          </p:cNvSpPr>
          <p:nvPr/>
        </p:nvSpPr>
        <p:spPr>
          <a:xfrm>
            <a:off x="1242789" y="1417984"/>
            <a:ext cx="9501411" cy="59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latin typeface="Maiandra GD" panose="020E0502030308020204" pitchFamily="34" charset="0"/>
              </a:rPr>
              <a:t>Kenya Production, demand data for select products,</a:t>
            </a:r>
            <a:endParaRPr lang="en-US" sz="8000" dirty="0">
              <a:latin typeface="Maiandra GD" panose="020E0502030308020204" pitchFamily="34" charset="0"/>
            </a:endParaRPr>
          </a:p>
          <a:p>
            <a:r>
              <a:rPr lang="en-US" sz="8000" b="1" dirty="0">
                <a:latin typeface="Maiandra GD" panose="020E0502030308020204" pitchFamily="34" charset="0"/>
              </a:rPr>
              <a:t>2017 (000 </a:t>
            </a:r>
            <a:r>
              <a:rPr lang="en-US" sz="8000" b="1" dirty="0" err="1">
                <a:latin typeface="Maiandra GD" panose="020E0502030308020204" pitchFamily="34" charset="0"/>
              </a:rPr>
              <a:t>Tonnes</a:t>
            </a:r>
            <a:r>
              <a:rPr lang="en-US" sz="8000" b="1" dirty="0">
                <a:latin typeface="Maiandra GD" panose="020E0502030308020204" pitchFamily="34" charset="0"/>
              </a:rPr>
              <a:t>)</a:t>
            </a:r>
            <a:endParaRPr lang="en-US" sz="8000" dirty="0">
              <a:latin typeface="Maiandra GD" panose="020E0502030308020204" pitchFamily="34" charset="0"/>
            </a:endParaRPr>
          </a:p>
          <a:p>
            <a:br>
              <a:rPr lang="en-US" dirty="0">
                <a:latin typeface="Maiandra GD" panose="020E0502030308020204" pitchFamily="34" charset="0"/>
              </a:rPr>
            </a:b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39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5720-29D2-46A1-A89B-7A8C2B44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Maiandra GD" panose="020E0502030308020204" pitchFamily="34" charset="0"/>
              </a:rPr>
              <a:t>COMPARISON OF PRODUCTION WITH DEMAND OF SELECT PRODUCTS continued……</a:t>
            </a:r>
            <a:endParaRPr lang="en-US" sz="2800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714A0-B506-462F-B171-9F4C6EDEA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The effect of unfair trade practices can be established with level of stockpiles in the domestic industry.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In 2017, there appears to be dumping of sugar while there was consistent run down of stocks in milk, maize and meat in the above table.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There were no stockpiles in cement.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4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BE68-EF67-4AEC-AE75-1EE916BD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Maiandra GD" panose="020E0502030308020204" pitchFamily="34" charset="0"/>
              </a:rPr>
              <a:t>Comparison of Import and domestic prices for different products</a:t>
            </a:r>
            <a:endParaRPr lang="en-US" sz="3200" dirty="0">
              <a:latin typeface="Maiandra GD" panose="020E0502030308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3FC56E-E59C-48F5-A8AD-4A05DCDD91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117461"/>
              </p:ext>
            </p:extLst>
          </p:nvPr>
        </p:nvGraphicFramePr>
        <p:xfrm>
          <a:off x="1007165" y="2164511"/>
          <a:ext cx="9737035" cy="45644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28013">
                  <a:extLst>
                    <a:ext uri="{9D8B030D-6E8A-4147-A177-3AD203B41FA5}">
                      <a16:colId xmlns:a16="http://schemas.microsoft.com/office/drawing/2014/main" val="929823194"/>
                    </a:ext>
                  </a:extLst>
                </a:gridCol>
                <a:gridCol w="1171770">
                  <a:extLst>
                    <a:ext uri="{9D8B030D-6E8A-4147-A177-3AD203B41FA5}">
                      <a16:colId xmlns:a16="http://schemas.microsoft.com/office/drawing/2014/main" val="352412008"/>
                    </a:ext>
                  </a:extLst>
                </a:gridCol>
                <a:gridCol w="1569959">
                  <a:extLst>
                    <a:ext uri="{9D8B030D-6E8A-4147-A177-3AD203B41FA5}">
                      <a16:colId xmlns:a16="http://schemas.microsoft.com/office/drawing/2014/main" val="1230129580"/>
                    </a:ext>
                  </a:extLst>
                </a:gridCol>
                <a:gridCol w="1569959">
                  <a:extLst>
                    <a:ext uri="{9D8B030D-6E8A-4147-A177-3AD203B41FA5}">
                      <a16:colId xmlns:a16="http://schemas.microsoft.com/office/drawing/2014/main" val="634518584"/>
                    </a:ext>
                  </a:extLst>
                </a:gridCol>
                <a:gridCol w="1698667">
                  <a:extLst>
                    <a:ext uri="{9D8B030D-6E8A-4147-A177-3AD203B41FA5}">
                      <a16:colId xmlns:a16="http://schemas.microsoft.com/office/drawing/2014/main" val="3203228177"/>
                    </a:ext>
                  </a:extLst>
                </a:gridCol>
                <a:gridCol w="1698667">
                  <a:extLst>
                    <a:ext uri="{9D8B030D-6E8A-4147-A177-3AD203B41FA5}">
                      <a16:colId xmlns:a16="http://schemas.microsoft.com/office/drawing/2014/main" val="3946270003"/>
                    </a:ext>
                  </a:extLst>
                </a:gridCol>
              </a:tblGrid>
              <a:tr h="491890">
                <a:tc>
                  <a:txBody>
                    <a:bodyPr/>
                    <a:lstStyle/>
                    <a:p>
                      <a:pPr marL="6159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6159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spc="1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-1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y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13017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U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n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it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1073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Ye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ar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11049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112395" marR="11049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1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spc="0" dirty="0">
                          <a:effectLst/>
                          <a:latin typeface="Maiandra GD" panose="020E0502030308020204" pitchFamily="34" charset="0"/>
                        </a:rPr>
                        <a:t> 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4318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43815" marR="4318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r>
                        <a:rPr lang="en-US" sz="2000" spc="1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-1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ic 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marR="12001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Maiandra GD" panose="020E0502030308020204" pitchFamily="34" charset="0"/>
                      </a:endParaRPr>
                    </a:p>
                    <a:p>
                      <a:pPr marL="121285" marR="12001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1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/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2000" spc="-1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2000" spc="15" dirty="0">
                          <a:effectLst/>
                          <a:latin typeface="Maiandra GD" panose="020E0502030308020204" pitchFamily="34" charset="0"/>
                        </a:rPr>
                        <a:t>s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ic </a:t>
                      </a:r>
                      <a:r>
                        <a:rPr lang="en-US" sz="2000" spc="5" dirty="0">
                          <a:effectLst/>
                          <a:latin typeface="Maiandra GD" panose="020E0502030308020204" pitchFamily="34" charset="0"/>
                        </a:rPr>
                        <a:t>p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2000" spc="-5" dirty="0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20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20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3112755"/>
                  </a:ext>
                </a:extLst>
              </a:tr>
              <a:tr h="202048">
                <a:tc rowSpan="5">
                  <a:txBody>
                    <a:bodyPr/>
                    <a:lstStyle/>
                    <a:p>
                      <a:pPr marL="65405" marR="327660">
                        <a:lnSpc>
                          <a:spcPct val="114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W</a:t>
                      </a:r>
                      <a:r>
                        <a:rPr lang="en-US" sz="1400" spc="5" dirty="0">
                          <a:effectLst/>
                          <a:latin typeface="Maiandra GD" panose="020E0502030308020204" pitchFamily="34" charset="0"/>
                        </a:rPr>
                        <a:t>h</a:t>
                      </a:r>
                      <a:r>
                        <a:rPr lang="en-US" sz="1400" spc="-5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at </a:t>
                      </a:r>
                      <a:r>
                        <a:rPr lang="en-US" sz="1400" spc="5" dirty="0" err="1">
                          <a:effectLst/>
                          <a:latin typeface="Maiandra GD" panose="020E0502030308020204" pitchFamily="34" charset="0"/>
                        </a:rPr>
                        <a:t>un</a:t>
                      </a:r>
                      <a:r>
                        <a:rPr lang="en-US" sz="1400" spc="-15" dirty="0" err="1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il</a:t>
                      </a:r>
                      <a:r>
                        <a:rPr lang="en-US" sz="1400" spc="-5" dirty="0" err="1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nn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29,223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37,449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0.78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7404444"/>
                  </a:ext>
                </a:extLst>
              </a:tr>
              <a:tr h="202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27,601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34,953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0.79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5836022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25,083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35,616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0.70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1541994"/>
                  </a:ext>
                </a:extLst>
              </a:tr>
              <a:tr h="16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21,201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37,184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0.66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851709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22,858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31,980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0.71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06883421"/>
                  </a:ext>
                </a:extLst>
              </a:tr>
              <a:tr h="167888">
                <a:tc rowSpan="5">
                  <a:txBody>
                    <a:bodyPr/>
                    <a:lstStyle/>
                    <a:p>
                      <a:pPr marL="6540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i</a:t>
                      </a:r>
                      <a:r>
                        <a:rPr lang="en-US" sz="1400" spc="-5">
                          <a:effectLst/>
                          <a:latin typeface="Maiandra GD" panose="020E0502030308020204" pitchFamily="34" charset="0"/>
                        </a:rPr>
                        <a:t>c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5" dirty="0" err="1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1400" spc="5" dirty="0" err="1">
                          <a:effectLst/>
                          <a:latin typeface="Maiandra GD" panose="020E0502030308020204" pitchFamily="34" charset="0"/>
                        </a:rPr>
                        <a:t>nn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34,453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35,335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0.97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584642"/>
                  </a:ext>
                </a:extLst>
              </a:tr>
              <a:tr h="202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2014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33,331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34,833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0.96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188425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30,198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47,290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0.64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781694"/>
                  </a:ext>
                </a:extLst>
              </a:tr>
              <a:tr h="16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27,953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45,227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0.62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1628109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26,713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42,841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0.62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07990010"/>
                  </a:ext>
                </a:extLst>
              </a:tr>
              <a:tr h="167888">
                <a:tc rowSpan="5">
                  <a:txBody>
                    <a:bodyPr/>
                    <a:lstStyle/>
                    <a:p>
                      <a:pPr marL="6540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ai</a:t>
                      </a:r>
                      <a:r>
                        <a:rPr lang="en-US" sz="1400" spc="-5" dirty="0">
                          <a:effectLst/>
                          <a:latin typeface="Maiandra GD" panose="020E0502030308020204" pitchFamily="34" charset="0"/>
                        </a:rPr>
                        <a:t>z</a:t>
                      </a: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</a:p>
                    <a:p>
                      <a:pPr marL="65405" marR="0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400" spc="5" dirty="0" err="1">
                          <a:effectLst/>
                          <a:latin typeface="Maiandra GD" panose="020E0502030308020204" pitchFamily="34" charset="0"/>
                        </a:rPr>
                        <a:t>un</a:t>
                      </a:r>
                      <a:r>
                        <a:rPr lang="en-US" sz="1400" spc="-15" dirty="0" err="1">
                          <a:effectLst/>
                          <a:latin typeface="Maiandra GD" panose="020E0502030308020204" pitchFamily="34" charset="0"/>
                        </a:rPr>
                        <a:t>m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ill</a:t>
                      </a:r>
                      <a:r>
                        <a:rPr lang="en-US" sz="1400" spc="-5" dirty="0" err="1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1400" dirty="0" err="1">
                          <a:effectLst/>
                          <a:latin typeface="Maiandra GD" panose="020E0502030308020204" pitchFamily="34" charset="0"/>
                        </a:rPr>
                        <a:t>d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nn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24,506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31,332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0.78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9967940"/>
                  </a:ext>
                </a:extLst>
              </a:tr>
              <a:tr h="202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20,283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33,185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0.62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80301186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17,098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28,701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0.60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61756258"/>
                  </a:ext>
                </a:extLst>
              </a:tr>
              <a:tr h="16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24,480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29,688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0.82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6792275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30,321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39,873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0.76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1318425"/>
                  </a:ext>
                </a:extLst>
              </a:tr>
              <a:tr h="169433">
                <a:tc rowSpan="5">
                  <a:txBody>
                    <a:bodyPr/>
                    <a:lstStyle/>
                    <a:p>
                      <a:pPr marL="6540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W</a:t>
                      </a: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h</a:t>
                      </a:r>
                      <a:r>
                        <a:rPr lang="en-US" sz="1400" spc="-5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at</a:t>
                      </a:r>
                      <a:r>
                        <a:rPr lang="en-US" sz="1400" spc="-5">
                          <a:effectLst/>
                          <a:latin typeface="Maiandra GD" panose="020E0502030308020204" pitchFamily="34" charset="0"/>
                        </a:rPr>
                        <a:t> </a:t>
                      </a:r>
                      <a:r>
                        <a:rPr lang="en-US" sz="1400" spc="10">
                          <a:effectLst/>
                          <a:latin typeface="Maiandra GD" panose="020E0502030308020204" pitchFamily="34" charset="0"/>
                        </a:rPr>
                        <a:t>f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lo</a:t>
                      </a: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u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r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60,925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63,660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0.96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9303978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51,590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62,946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0.82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807689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55,294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59,208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0.93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235467"/>
                  </a:ext>
                </a:extLst>
              </a:tr>
              <a:tr h="16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48,143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54,317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0.87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2458938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44,313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54,892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0.81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9463715"/>
                  </a:ext>
                </a:extLst>
              </a:tr>
              <a:tr h="16943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T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o</a:t>
                      </a:r>
                      <a:r>
                        <a:rPr lang="en-US" sz="1400" spc="5">
                          <a:effectLst/>
                          <a:latin typeface="Maiandra GD" panose="020E0502030308020204" pitchFamily="34" charset="0"/>
                        </a:rPr>
                        <a:t>nn</a:t>
                      </a: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e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2013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60,642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81,547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0.74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7653874"/>
                  </a:ext>
                </a:extLst>
              </a:tr>
              <a:tr h="167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2725" marR="210185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*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40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2014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52,478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Maiandra GD" panose="020E0502030308020204" pitchFamily="34" charset="0"/>
                        </a:rPr>
                        <a:t>67,626</a:t>
                      </a:r>
                      <a:endParaRPr lang="en-US" sz="14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 marR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aiandra GD" panose="020E0502030308020204" pitchFamily="34" charset="0"/>
                        </a:rPr>
                        <a:t>0.78</a:t>
                      </a:r>
                      <a:endParaRPr lang="en-US" sz="14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33491562"/>
                  </a:ext>
                </a:extLst>
              </a:tr>
              <a:tr h="1658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70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Maiandra GD" panose="020E0502030308020204" pitchFamily="34" charset="0"/>
                        </a:rPr>
                        <a:t> </a:t>
                      </a:r>
                      <a:endParaRPr lang="en-US" sz="700" dirty="0">
                        <a:effectLst/>
                        <a:latin typeface="Maiandra GD" panose="020E0502030308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083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1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F5F8-E9A5-4AAF-8035-F25E734E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Continued…..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C6CE2-83FA-4482-83CD-05A19092D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All import prices are below domestic prices, an indication of either competitiveness or potential benefit of some elements of unfair trade practices in the exporting markets. For example: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800" dirty="0">
                <a:latin typeface="Maiandra GD" panose="020E0502030308020204" pitchFamily="34" charset="0"/>
              </a:rPr>
              <a:t>Wheat import prices on average are below domestic prices by about 20-30%;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800" dirty="0">
                <a:latin typeface="Maiandra GD" panose="020E0502030308020204" pitchFamily="34" charset="0"/>
              </a:rPr>
              <a:t>The price differentials in favor of import is in the order of 5-40% of domestic prices of rice;</a:t>
            </a:r>
          </a:p>
          <a:p>
            <a:pPr marL="514350" indent="-514350">
              <a:buFont typeface="+mj-lt"/>
              <a:buAutoNum type="roman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7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E16D3-65E6-435C-A3FC-E3482A23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>
                <a:latin typeface="Maiandra GD" panose="020E0502030308020204" pitchFamily="34" charset="0"/>
              </a:rPr>
              <a:t>Output 1: </a:t>
            </a:r>
            <a:r>
              <a:rPr lang="en-US" sz="2800" dirty="0">
                <a:latin typeface="Maiandra GD" panose="020E0502030308020204" pitchFamily="34" charset="0"/>
              </a:rPr>
              <a:t>To strengthen KETRA’s institutional capacity for managing unfair trade practices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4D7D0-BA5A-431E-87C6-13B8D8307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WTO sectors identified to be affected by unfair trade practices are products </a:t>
            </a:r>
            <a:r>
              <a:rPr lang="en-GB" sz="2800" dirty="0" err="1">
                <a:latin typeface="Maiandra GD" panose="020E0502030308020204" pitchFamily="34" charset="0"/>
              </a:rPr>
              <a:t>ie</a:t>
            </a:r>
            <a:r>
              <a:rPr lang="en-GB" sz="2800" dirty="0">
                <a:latin typeface="Maiandra GD" panose="020E0502030308020204" pitchFamily="34" charset="0"/>
              </a:rPr>
              <a:t> </a:t>
            </a:r>
            <a:r>
              <a:rPr lang="en-US" sz="2800" dirty="0">
                <a:latin typeface="Maiandra GD" panose="020E0502030308020204" pitchFamily="34" charset="0"/>
              </a:rPr>
              <a:t>Oil, Coffee, Natural Gas, Gold, Wheat, Cotton, Sugar, Silver Copper.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Identification of global products benefitting from unfair trade practices </a:t>
            </a:r>
            <a:endParaRPr lang="en-US" sz="2800" dirty="0">
              <a:latin typeface="Maiandra GD" panose="020E050203030802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Implication of imports on domestic production </a:t>
            </a:r>
            <a:endParaRPr lang="en-US" sz="2800" dirty="0">
              <a:latin typeface="Maiandra GD" panose="020E050203030802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Different analysis to establish sectors/products that may be subject to unfair trade practices.</a:t>
            </a:r>
            <a:endParaRPr lang="en-US" sz="2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6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26EF-5C30-4A5F-831F-48578F87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Output 2: To conduct situational analyses of the state of unfair trade practices facing the manufacturing sector in Kenya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E7880-5B76-4D0F-A97E-D363E3B8A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Formulation of tool for field study</a:t>
            </a:r>
            <a:endParaRPr lang="en-US" sz="2800" dirty="0">
              <a:latin typeface="Maiandra GD" panose="020E050203030802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Identification of Public sector policy and coordinating agencies</a:t>
            </a:r>
            <a:endParaRPr lang="en-US" sz="28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Identification of a sample of 30 firms to participate in the pilot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Sensitisation sessions held and Sensitisation materials including PPTs and reference reports printed.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training session and validation of findings from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A strategy for operationalisation of KETRA Law was done </a:t>
            </a:r>
            <a:endParaRPr lang="en-US" sz="28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B1AE-ED88-4741-8B62-A02C6929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Maiandra GD" panose="020E0502030308020204" pitchFamily="34" charset="0"/>
              </a:rPr>
              <a:t>Recommendations for possible additional support interventions</a:t>
            </a:r>
            <a:endParaRPr lang="en-US" sz="3200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A755-CA89-434A-B2AB-6E1FC7BD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Capacity building the </a:t>
            </a:r>
            <a:r>
              <a:rPr lang="en-US" sz="2800" dirty="0" err="1">
                <a:latin typeface="Maiandra GD" panose="020E0502030308020204" pitchFamily="34" charset="0"/>
              </a:rPr>
              <a:t>KeTRA</a:t>
            </a:r>
            <a:r>
              <a:rPr lang="en-US" sz="2800" dirty="0">
                <a:latin typeface="Maiandra GD" panose="020E0502030308020204" pitchFamily="34" charset="0"/>
              </a:rPr>
              <a:t> Staff through trainings.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Undertaking public sector sensitizations across the country and Regionally.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Foreign benchmarking and exchange missions for </a:t>
            </a:r>
            <a:r>
              <a:rPr lang="en-US" sz="2800" dirty="0" err="1">
                <a:latin typeface="Maiandra GD" panose="020E0502030308020204" pitchFamily="34" charset="0"/>
              </a:rPr>
              <a:t>KeTRA</a:t>
            </a:r>
            <a:r>
              <a:rPr lang="en-US" sz="2800" dirty="0">
                <a:latin typeface="Maiandra GD" panose="020E0502030308020204" pitchFamily="34" charset="0"/>
              </a:rPr>
              <a:t> staff in countries with established Trade Remedies Agencies.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Infrastructural support such as Trade Analysis SYSTEMS and Office Equipment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4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ADF525-C57F-4ADF-9B56-8DE33F1E5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2185416"/>
            <a:ext cx="9720072" cy="1499616"/>
          </a:xfrm>
        </p:spPr>
        <p:txBody>
          <a:bodyPr/>
          <a:lstStyle/>
          <a:p>
            <a:r>
              <a:rPr lang="en-US" dirty="0"/>
              <a:t>THANK YOU…..questions.</a:t>
            </a:r>
          </a:p>
        </p:txBody>
      </p:sp>
    </p:spTree>
    <p:extLst>
      <p:ext uri="{BB962C8B-B14F-4D97-AF65-F5344CB8AC3E}">
        <p14:creationId xmlns:p14="http://schemas.microsoft.com/office/powerpoint/2010/main" val="22061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3F4D-5633-4710-A589-3CE1FA36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What is unfair trade practices.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EB174-E279-4F9A-8C6D-94441DD8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000" dirty="0">
                <a:latin typeface="Maiandra GD" panose="020E0502030308020204" pitchFamily="34" charset="0"/>
              </a:rPr>
              <a:t>UTP broadly refers to any fraudulent, deceptive or dishonest trade practice which is prohibited by a statute or has been recognized as actionable under law by a judgment of the court.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000" dirty="0">
                <a:latin typeface="Maiandra GD" panose="020E0502030308020204" pitchFamily="34" charset="0"/>
              </a:rPr>
              <a:t>These practices may be in form of:</a:t>
            </a:r>
          </a:p>
          <a:p>
            <a:pPr marL="870966" lvl="2" indent="-514350">
              <a:buFont typeface="+mj-lt"/>
              <a:buAutoNum type="romanUcPeriod"/>
            </a:pPr>
            <a:r>
              <a:rPr lang="en-US" sz="2400" dirty="0">
                <a:latin typeface="Maiandra GD" panose="020E0502030308020204" pitchFamily="34" charset="0"/>
              </a:rPr>
              <a:t>dumping, </a:t>
            </a:r>
          </a:p>
          <a:p>
            <a:pPr marL="870966" lvl="2" indent="-514350">
              <a:buFont typeface="+mj-lt"/>
              <a:buAutoNum type="romanUcPeriod"/>
            </a:pPr>
            <a:r>
              <a:rPr lang="en-US" sz="2400" dirty="0">
                <a:latin typeface="Maiandra GD" panose="020E0502030308020204" pitchFamily="34" charset="0"/>
              </a:rPr>
              <a:t>subsidization of imported products into a country,</a:t>
            </a:r>
          </a:p>
          <a:p>
            <a:pPr marL="870966" lvl="2" indent="-514350">
              <a:buFont typeface="+mj-lt"/>
              <a:buAutoNum type="romanUcPeriod"/>
            </a:pPr>
            <a:r>
              <a:rPr lang="en-US" sz="2400" dirty="0">
                <a:latin typeface="Maiandra GD" panose="020E0502030308020204" pitchFamily="34" charset="0"/>
              </a:rPr>
              <a:t>Import surges,</a:t>
            </a:r>
          </a:p>
          <a:p>
            <a:pPr marL="870966" lvl="2" indent="-514350">
              <a:buFont typeface="+mj-lt"/>
              <a:buAutoNum type="romanUcPeriod"/>
            </a:pPr>
            <a:r>
              <a:rPr lang="en-US" sz="2400" dirty="0">
                <a:latin typeface="Maiandra GD" panose="020E0502030308020204" pitchFamily="34" charset="0"/>
              </a:rPr>
              <a:t>Others like </a:t>
            </a:r>
            <a:r>
              <a:rPr lang="en-GB" sz="240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</a:rPr>
              <a:t>Counterfeits, Non </a:t>
            </a:r>
            <a:r>
              <a:rPr lang="en-GB" sz="2400" dirty="0" err="1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</a:rPr>
              <a:t>Tarriff</a:t>
            </a:r>
            <a:r>
              <a:rPr lang="en-GB" sz="240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</a:rPr>
              <a:t> Barriers in regional markets, Influx of illicit goods and Transhipment of products through countries benefiting from preferential market access.</a:t>
            </a:r>
            <a:endParaRPr lang="en-US" sz="2400" dirty="0">
              <a:latin typeface="Maiandra GD" panose="020E0502030308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8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F03FB-FCA2-4EBB-87C4-26442DA1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WTO TRADE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34A3D-5518-48BB-9011-416B7895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Maiandra GD" panose="020E0502030308020204" pitchFamily="34" charset="0"/>
              </a:rPr>
              <a:t>The WTO agreement allows governments to act against unfair trade practices where there is genuine (“material”) injury to the competing domestic industry.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Maiandra GD" panose="020E0502030308020204" pitchFamily="34" charset="0"/>
              </a:rPr>
              <a:t>Binding tariffs and applying them equally to all trading partners are key to the smooth flow of trade in goods.</a:t>
            </a:r>
          </a:p>
        </p:txBody>
      </p:sp>
    </p:spTree>
    <p:extLst>
      <p:ext uri="{BB962C8B-B14F-4D97-AF65-F5344CB8AC3E}">
        <p14:creationId xmlns:p14="http://schemas.microsoft.com/office/powerpoint/2010/main" val="366211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1DF3D-A78D-416F-9628-ACEF53C8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The WTO agreements exceptions:</a:t>
            </a:r>
            <a:br>
              <a:rPr lang="en-US" sz="3200" dirty="0">
                <a:latin typeface="Maiandra GD" panose="020E0502030308020204" pitchFamily="34" charset="0"/>
              </a:rPr>
            </a:br>
            <a:endParaRPr lang="en-US" sz="3200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C2F6A-B5AF-48A1-A8FF-7363FDE8A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latin typeface="Maiandra GD" panose="020E0502030308020204" pitchFamily="34" charset="0"/>
              </a:rPr>
              <a:t> </a:t>
            </a:r>
            <a:r>
              <a:rPr lang="en-US" sz="2800" dirty="0">
                <a:latin typeface="Maiandra GD" panose="020E0502030308020204" pitchFamily="34" charset="0"/>
              </a:rPr>
              <a:t>actions taken against dumping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Maiandra GD" panose="020E0502030308020204" pitchFamily="34" charset="0"/>
              </a:rPr>
              <a:t>subsidies and special “countervailing” duties to offset the subsidies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Maiandra GD" panose="020E0502030308020204" pitchFamily="34" charset="0"/>
              </a:rPr>
              <a:t>emergency measures to limit imports temporarily, designed to “safeguard” domestic industries.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8047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81DF-4667-49FE-B53E-CA2DC7D4A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Kenya’s affected companies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33C98-9D71-4B7F-85E9-CDF2E81C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latin typeface="Maiandra GD" panose="020E0502030308020204" pitchFamily="34" charset="0"/>
              </a:rPr>
              <a:t>Eveready East Africa, Colgate Palmolive, Reckitt Benckiser, Cadbury Kenya, Bridgestone, </a:t>
            </a:r>
            <a:r>
              <a:rPr lang="en-GB" sz="2800" dirty="0" err="1">
                <a:latin typeface="Maiandra GD" panose="020E0502030308020204" pitchFamily="34" charset="0"/>
              </a:rPr>
              <a:t>Devki</a:t>
            </a:r>
            <a:r>
              <a:rPr lang="en-GB" sz="2800" dirty="0">
                <a:latin typeface="Maiandra GD" panose="020E0502030308020204" pitchFamily="34" charset="0"/>
              </a:rPr>
              <a:t> Steel, and Procter &amp; Gamble.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In order to remedy the problem, Trade Remedies Act was enacted in June 2017 to create a Trade Remedies Agency. (</a:t>
            </a:r>
            <a:r>
              <a:rPr lang="en-GB" sz="2800" dirty="0" err="1">
                <a:latin typeface="Maiandra GD" panose="020E0502030308020204" pitchFamily="34" charset="0"/>
              </a:rPr>
              <a:t>KeTRA</a:t>
            </a:r>
            <a:r>
              <a:rPr lang="en-GB" sz="2800" dirty="0">
                <a:latin typeface="Maiandra GD" panose="020E0502030308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</a:rPr>
              <a:t>This will help Kenya to minimise the levels of unfair trade practices especially at this time where </a:t>
            </a:r>
            <a:r>
              <a:rPr lang="en-GB" sz="2800" dirty="0" err="1">
                <a:latin typeface="Maiandra GD" panose="020E0502030308020204" pitchFamily="34" charset="0"/>
              </a:rPr>
              <a:t>AfCFTA</a:t>
            </a:r>
            <a:r>
              <a:rPr lang="en-GB" sz="2800" dirty="0">
                <a:latin typeface="Maiandra GD" panose="020E0502030308020204" pitchFamily="34" charset="0"/>
              </a:rPr>
              <a:t> is operational. </a:t>
            </a:r>
            <a:endParaRPr lang="en-US" sz="2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709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DE91-C053-4AD3-9E82-AB8A4E5C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Maiandra GD" panose="020E0502030308020204" pitchFamily="34" charset="0"/>
              </a:rPr>
              <a:t>Mandates of </a:t>
            </a:r>
            <a:r>
              <a:rPr lang="en-US" sz="3200" dirty="0" err="1">
                <a:latin typeface="Maiandra GD" panose="020E0502030308020204" pitchFamily="34" charset="0"/>
              </a:rPr>
              <a:t>KeTRA</a:t>
            </a:r>
            <a:endParaRPr lang="en-US" sz="3200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BA6C2-F79C-4A41-B91D-276D5883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01687"/>
            <a:ext cx="9720073" cy="402336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romanUcPeriod"/>
            </a:pPr>
            <a:r>
              <a:rPr lang="en-US" sz="3600" dirty="0">
                <a:latin typeface="Maiandra GD" panose="020E0502030308020204" pitchFamily="34" charset="0"/>
              </a:rPr>
              <a:t>Investigate and evaluate allegations of dumping and subsidization of imports;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3600" dirty="0">
                <a:latin typeface="Maiandra GD" panose="020E0502030308020204" pitchFamily="34" charset="0"/>
              </a:rPr>
              <a:t>Investigate and evaluate requests for application of safeguard measures on any imported product;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3600" dirty="0">
                <a:latin typeface="Maiandra GD" panose="020E0502030308020204" pitchFamily="34" charset="0"/>
              </a:rPr>
              <a:t>Initiate and conduct public awareness and the training of stakeholders on its functions and on trade remedies;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3600" dirty="0">
                <a:latin typeface="Maiandra GD" panose="020E0502030308020204" pitchFamily="34" charset="0"/>
              </a:rPr>
              <a:t>Publish and disseminate manuals, codes, guidelines, and decisions relating to its functions;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3600" dirty="0">
                <a:latin typeface="Maiandra GD" panose="020E0502030308020204" pitchFamily="34" charset="0"/>
              </a:rPr>
              <a:t>Perform such other functions as the Cabinet Secretary may assign to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5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AB4C-272D-4B84-A270-7B87CE30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accent1"/>
                </a:solidFill>
                <a:latin typeface="Maiandra GD" panose="020E0502030308020204" pitchFamily="34" charset="0"/>
              </a:rPr>
              <a:t>Tradecomii</a:t>
            </a:r>
            <a:r>
              <a:rPr lang="en-US" sz="3200" dirty="0">
                <a:solidFill>
                  <a:schemeClr val="accent1"/>
                </a:solidFill>
                <a:latin typeface="Maiandra GD" panose="020E0502030308020204" pitchFamily="34" charset="0"/>
              </a:rPr>
              <a:t> program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FA7B9-1178-486F-BD5F-383900A99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Maiandra GD" panose="020E0502030308020204" pitchFamily="34" charset="0"/>
              </a:rPr>
              <a:t>Through EU’s support; </a:t>
            </a:r>
            <a:r>
              <a:rPr lang="en-US" sz="2800" dirty="0" err="1">
                <a:latin typeface="Maiandra GD" panose="020E0502030308020204" pitchFamily="34" charset="0"/>
              </a:rPr>
              <a:t>TradeCom</a:t>
            </a:r>
            <a:r>
              <a:rPr lang="en-US" sz="2800" dirty="0">
                <a:latin typeface="Maiandra GD" panose="020E0502030308020204" pitchFamily="34" charset="0"/>
              </a:rPr>
              <a:t> 11 Outputs were: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  <a:ea typeface="Times New Roman" panose="02020603050405020304" pitchFamily="18" charset="0"/>
              </a:rPr>
              <a:t>To strengthen KETRA’s institutional capacity for managing unfair trade practices</a:t>
            </a:r>
            <a:endParaRPr lang="en-GB" sz="2800" dirty="0">
              <a:latin typeface="Maiandra GD" panose="020E0502030308020204" pitchFamily="34" charset="0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en-GB" sz="2800" dirty="0">
                <a:latin typeface="Maiandra GD" panose="020E0502030308020204" pitchFamily="34" charset="0"/>
                <a:ea typeface="Times New Roman" panose="02020603050405020304" pitchFamily="18" charset="0"/>
              </a:rPr>
              <a:t>To conduct situational analyses of the state of unfair trade practices facing the manufacturing sector in Kenya. </a:t>
            </a:r>
          </a:p>
          <a:p>
            <a:pPr marL="777240" lvl="5" indent="0">
              <a:buNone/>
            </a:pPr>
            <a:endParaRPr lang="en-GB" sz="24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5">
              <a:buFont typeface="Wingdings" panose="05000000000000000000" pitchFamily="2" charset="2"/>
              <a:buChar char="v"/>
            </a:pPr>
            <a:endParaRPr lang="en-GB" sz="2400" dirty="0"/>
          </a:p>
          <a:p>
            <a:pPr lvl="5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640080" lvl="4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1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18D4B-19E7-42A6-9797-A52FA657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b="1" dirty="0">
                <a:latin typeface="Maiandra GD" panose="020E0502030308020204" pitchFamily="34" charset="0"/>
              </a:rPr>
              <a:t>CASE STUDIES OF KENYAN PRODUCT S SUBJECT TO UNFAIR TRADE PRACTICES</a:t>
            </a:r>
            <a:br>
              <a:rPr lang="en-GB" sz="5400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29618FB-8093-49FE-A523-608619A880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3723" y="2213113"/>
            <a:ext cx="9453489" cy="393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72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5142-E9D6-4975-9A70-282653FE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3276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Maiandra GD" panose="020E0502030308020204" pitchFamily="34" charset="0"/>
              </a:rPr>
              <a:t>CASE STUDIES OF KENYAN PRODUCTS continued……</a:t>
            </a:r>
            <a:br>
              <a:rPr lang="en-GB" sz="5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624E8-E148-4676-A346-0C9A9A62E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10748"/>
            <a:ext cx="9720073" cy="47986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Globally traded products which are subject to unfair trade practices, some of which Kenya imports include: </a:t>
            </a:r>
          </a:p>
          <a:p>
            <a:pPr marL="0" indent="0">
              <a:buNone/>
            </a:pPr>
            <a:r>
              <a:rPr lang="en-US" b="1" dirty="0"/>
              <a:t>● </a:t>
            </a:r>
            <a:r>
              <a:rPr lang="en-US" sz="2800" dirty="0">
                <a:latin typeface="Maiandra GD" panose="020E0502030308020204" pitchFamily="34" charset="0"/>
              </a:rPr>
              <a:t>Oil   				● Coffee  </a:t>
            </a:r>
          </a:p>
          <a:p>
            <a:pPr marL="0" indent="0">
              <a:buNone/>
            </a:pPr>
            <a:r>
              <a:rPr lang="en-US" sz="2800" dirty="0">
                <a:latin typeface="Maiandra GD" panose="020E0502030308020204" pitchFamily="34" charset="0"/>
              </a:rPr>
              <a:t>● Natural Gas  			● Gold  </a:t>
            </a:r>
          </a:p>
          <a:p>
            <a:pPr marL="0" indent="0">
              <a:buNone/>
            </a:pPr>
            <a:r>
              <a:rPr lang="en-US" sz="2800" dirty="0">
                <a:latin typeface="Maiandra GD" panose="020E0502030308020204" pitchFamily="34" charset="0"/>
              </a:rPr>
              <a:t>● Wheat  				● Cotton Sugar  </a:t>
            </a:r>
          </a:p>
          <a:p>
            <a:pPr marL="0" indent="0">
              <a:buNone/>
            </a:pPr>
            <a:r>
              <a:rPr lang="en-US" sz="2800" dirty="0">
                <a:latin typeface="Maiandra GD" panose="020E0502030308020204" pitchFamily="34" charset="0"/>
              </a:rPr>
              <a:t>● Silver  				● Copper.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5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636</TotalTime>
  <Words>1025</Words>
  <Application>Microsoft Office PowerPoint</Application>
  <PresentationFormat>Widescreen</PresentationFormat>
  <Paragraphs>306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Arial</vt:lpstr>
      <vt:lpstr>Calibri</vt:lpstr>
      <vt:lpstr>Maiandra GD</vt:lpstr>
      <vt:lpstr>Trebuchet MS</vt:lpstr>
      <vt:lpstr>Wingdings</vt:lpstr>
      <vt:lpstr>Wingdings 3</vt:lpstr>
      <vt:lpstr>Facet</vt:lpstr>
      <vt:lpstr>PowerPoint Presentation</vt:lpstr>
      <vt:lpstr>What is unfair trade practices.</vt:lpstr>
      <vt:lpstr>WTO TRADE REMEDIES</vt:lpstr>
      <vt:lpstr>The WTO agreements exceptions: </vt:lpstr>
      <vt:lpstr>Kenya’s affected companies</vt:lpstr>
      <vt:lpstr>Mandates of KeTRA</vt:lpstr>
      <vt:lpstr>Tradecomii program OUTPUTS</vt:lpstr>
      <vt:lpstr> CASE STUDIES OF KENYAN PRODUCT S SUBJECT TO UNFAIR TRADE PRACTICES </vt:lpstr>
      <vt:lpstr>CASE STUDIES OF KENYAN PRODUCTS continued…… </vt:lpstr>
      <vt:lpstr>COMPARISON OF PRODUCTION WITH DEMAND OF SELECT PRODUCTS </vt:lpstr>
      <vt:lpstr>COMPARISON OF PRODUCTION WITH DEMAND OF SELECT PRODUCTS continued……</vt:lpstr>
      <vt:lpstr>Comparison of Import and domestic prices for different products</vt:lpstr>
      <vt:lpstr>Continued…..</vt:lpstr>
      <vt:lpstr>Output 1: To strengthen KETRA’s institutional capacity for managing unfair trade practices  </vt:lpstr>
      <vt:lpstr>Output 2: To conduct situational analyses of the state of unfair trade practices facing the manufacturing sector in Kenya</vt:lpstr>
      <vt:lpstr>Recommendations for possible additional support interventions</vt:lpstr>
      <vt:lpstr>THANK YOU…..questions.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MWENDA</dc:creator>
  <cp:lastModifiedBy>Ahmed NDYESHOBOLA</cp:lastModifiedBy>
  <cp:revision>42</cp:revision>
  <dcterms:created xsi:type="dcterms:W3CDTF">2020-01-20T18:16:40Z</dcterms:created>
  <dcterms:modified xsi:type="dcterms:W3CDTF">2020-01-28T13:54:23Z</dcterms:modified>
</cp:coreProperties>
</file>